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notesMasterIdLst>
    <p:notesMasterId r:id="rId18"/>
  </p:notesMasterIdLst>
  <p:handoutMasterIdLst>
    <p:handoutMasterId r:id="rId19"/>
  </p:handoutMasterIdLst>
  <p:sldIdLst>
    <p:sldId id="1352" r:id="rId4"/>
    <p:sldId id="275" r:id="rId5"/>
    <p:sldId id="276" r:id="rId6"/>
    <p:sldId id="277" r:id="rId7"/>
    <p:sldId id="278" r:id="rId8"/>
    <p:sldId id="1315" r:id="rId9"/>
    <p:sldId id="1337" r:id="rId10"/>
    <p:sldId id="1338" r:id="rId11"/>
    <p:sldId id="1334" r:id="rId12"/>
    <p:sldId id="1335" r:id="rId13"/>
    <p:sldId id="1318" r:id="rId14"/>
    <p:sldId id="1336" r:id="rId15"/>
    <p:sldId id="279" r:id="rId16"/>
    <p:sldId id="280"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D819B5-682B-47BF-8CCB-487690DA2A76}"/>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(46)</a:t>
            </a:r>
          </a:p>
        </p:txBody>
      </p:sp>
      <p:sp>
        <p:nvSpPr>
          <p:cNvPr id="3" name="Date Placeholder 2">
            <a:extLst>
              <a:ext uri="{FF2B5EF4-FFF2-40B4-BE49-F238E27FC236}">
                <a16:creationId xmlns:a16="http://schemas.microsoft.com/office/drawing/2014/main" id="{99E6B337-DE6D-4324-AF86-06A3943F76E9}"/>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1/17/2021 pm</a:t>
            </a:r>
          </a:p>
        </p:txBody>
      </p:sp>
      <p:sp>
        <p:nvSpPr>
          <p:cNvPr id="4" name="Footer Placeholder 3">
            <a:extLst>
              <a:ext uri="{FF2B5EF4-FFF2-40B4-BE49-F238E27FC236}">
                <a16:creationId xmlns:a16="http://schemas.microsoft.com/office/drawing/2014/main" id="{92D673D9-06F3-4130-9A38-20A6FC92B72B}"/>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8873255-153F-4588-819D-44670B184D22}"/>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0068E01A-3022-408F-A51C-06D32D636AA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478862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(46)</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1/17/2021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E6636185-43B6-4E52-8D4E-3E0BF108A4F0}" type="slidenum">
              <a:rPr lang="en-US" smtClean="0"/>
              <a:t>‹#›</a:t>
            </a:fld>
            <a:endParaRPr lang="en-US"/>
          </a:p>
        </p:txBody>
      </p:sp>
    </p:spTree>
    <p:extLst>
      <p:ext uri="{BB962C8B-B14F-4D97-AF65-F5344CB8AC3E}">
        <p14:creationId xmlns:p14="http://schemas.microsoft.com/office/powerpoint/2010/main" val="382963466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1903422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479149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325070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C4908C8-8BB3-4353-BF74-04662612DE55}"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061552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476995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4908C8-8BB3-4353-BF74-04662612DE55}"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735150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4908C8-8BB3-4353-BF74-04662612DE55}"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5852123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4908C8-8BB3-4353-BF74-04662612DE55}"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695991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4908C8-8BB3-4353-BF74-04662612DE55}"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047358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908C8-8BB3-4353-BF74-04662612DE55}"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103692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700088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8242949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6509050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266365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6940748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7467640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0142008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5147581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5341877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9322446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7436899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4550814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33757865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2104888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7552302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906383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79272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50477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571872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1310257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323821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9401780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0265536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1716658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59245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3370271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21268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32341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79F56F-C7BE-4E06-9084-705175B311B4}" type="datetimeFigureOut">
              <a:rPr lang="en-US" smtClean="0"/>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3870578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19"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79F56F-C7BE-4E06-9084-705175B311B4}" type="datetimeFigureOut">
              <a:rPr lang="en-US" smtClean="0"/>
              <a:t>1/18/2021</a:t>
            </a:fld>
            <a:endParaRPr lang="en-US" dirty="0"/>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83EC8-9C9C-4108-9C41-1E6CEC3B99A1}" type="slidenum">
              <a:rPr lang="en-US" smtClean="0"/>
              <a:t>‹#›</a:t>
            </a:fld>
            <a:endParaRPr lang="en-US" dirty="0"/>
          </a:p>
        </p:txBody>
      </p:sp>
    </p:spTree>
    <p:extLst>
      <p:ext uri="{BB962C8B-B14F-4D97-AF65-F5344CB8AC3E}">
        <p14:creationId xmlns:p14="http://schemas.microsoft.com/office/powerpoint/2010/main" val="2521598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C4908C8-8BB3-4353-BF74-04662612DE55}" type="datetimeFigureOut">
              <a:rPr lang="en-US" smtClean="0"/>
              <a:t>1/18/2021</a:t>
            </a:fld>
            <a:endParaRPr lang="en-US"/>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59B46-8316-426C-9C77-184BA620503A}" type="slidenum">
              <a:rPr lang="en-US" smtClean="0"/>
              <a:t>‹#›</a:t>
            </a:fld>
            <a:endParaRPr lang="en-US"/>
          </a:p>
        </p:txBody>
      </p:sp>
    </p:spTree>
    <p:extLst>
      <p:ext uri="{BB962C8B-B14F-4D97-AF65-F5344CB8AC3E}">
        <p14:creationId xmlns:p14="http://schemas.microsoft.com/office/powerpoint/2010/main" val="33421084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685783" rtl="0" eaLnBrk="1" latinLnBrk="0" hangingPunct="1">
        <a:spcBef>
          <a:spcPct val="0"/>
        </a:spcBef>
        <a:buNone/>
        <a:defRPr sz="3300" kern="1200">
          <a:solidFill>
            <a:schemeClr val="tx1"/>
          </a:solidFill>
          <a:latin typeface="+mj-lt"/>
          <a:ea typeface="+mj-ea"/>
          <a:cs typeface="+mj-cs"/>
        </a:defRPr>
      </a:lvl1pPr>
    </p:titleStyle>
    <p:bodyStyle>
      <a:lvl1pPr marL="257168" indent="-257168" algn="l" defTabSz="685783"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199" indent="-214308" algn="l" defTabSz="685783"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29" indent="-171446" algn="l" defTabSz="685783"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21"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04"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6818080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January 17,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122549" y="644274"/>
            <a:ext cx="8917756" cy="4450257"/>
          </a:xfrm>
          <a:solidFill>
            <a:schemeClr val="bg1"/>
          </a:solidFill>
          <a:ln w="38100">
            <a:noFill/>
          </a:ln>
        </p:spPr>
        <p:txBody>
          <a:bodyPr wrap="square">
            <a:spAutoFit/>
          </a:bodyPr>
          <a:lstStyle/>
          <a:p>
            <a:r>
              <a:rPr lang="en-US" sz="2700" b="1" dirty="0">
                <a:latin typeface="Arial" panose="020B0604020202020204" pitchFamily="34" charset="0"/>
                <a:cs typeface="Arial" panose="020B0604020202020204" pitchFamily="34" charset="0"/>
              </a:rPr>
              <a:t>Compare the figures pictured in Daniel 7 and those found in John’s Revelation.</a:t>
            </a:r>
          </a:p>
          <a:p>
            <a:pPr marL="461963" indent="-461963">
              <a:lnSpc>
                <a:spcPct val="107000"/>
              </a:lnSpc>
              <a:spcBef>
                <a:spcPts val="0"/>
              </a:spcBef>
              <a:buNone/>
            </a:pPr>
            <a:r>
              <a:rPr lang="en-US" sz="2700" dirty="0">
                <a:latin typeface="TimesNewRomanPS-ItalicMT"/>
                <a:ea typeface="Calibri" panose="020F0502020204030204" pitchFamily="34" charset="0"/>
                <a:cs typeface="TimesNewRomanPS-ItalicMT"/>
              </a:rPr>
              <a:t>“</a:t>
            </a:r>
            <a:r>
              <a:rPr lang="en-US" sz="2700" i="1" dirty="0">
                <a:latin typeface="TimesNewRomanPS-ItalicMT"/>
                <a:ea typeface="Calibri" panose="020F0502020204030204" pitchFamily="34" charset="0"/>
                <a:cs typeface="TimesNewRomanPS-ItalicMT"/>
              </a:rPr>
              <a:t>(4) Both empires persecute the saints. </a:t>
            </a:r>
            <a:r>
              <a:rPr lang="en-US" sz="2700" dirty="0">
                <a:latin typeface="TimesNewRomanPSMT"/>
                <a:ea typeface="Calibri" panose="020F0502020204030204" pitchFamily="34" charset="0"/>
                <a:cs typeface="TimesNewRomanPSMT"/>
              </a:rPr>
              <a:t>While persecution of the saints is a minor feature in Daniel, it is the major emphasis and a continuous theme of the book of Revelation. (cf. Daniel 7:25; Revelation 13:7).</a:t>
            </a:r>
          </a:p>
          <a:p>
            <a:pPr marL="461963" indent="-461963">
              <a:lnSpc>
                <a:spcPct val="107000"/>
              </a:lnSpc>
              <a:spcBef>
                <a:spcPts val="0"/>
              </a:spcBef>
              <a:buNone/>
            </a:pPr>
            <a:r>
              <a:rPr lang="en-US" sz="2700" dirty="0">
                <a:effectLst/>
                <a:latin typeface="TimesNewRomanPS-ItalicMT"/>
                <a:ea typeface="Calibri" panose="020F0502020204030204" pitchFamily="34" charset="0"/>
                <a:cs typeface="TimesNewRomanPS-ItalicMT"/>
              </a:rPr>
              <a:t>“</a:t>
            </a:r>
            <a:r>
              <a:rPr lang="en-US" sz="2700" i="1" dirty="0">
                <a:effectLst/>
                <a:latin typeface="TimesNewRomanPS-ItalicMT"/>
                <a:ea typeface="Calibri" panose="020F0502020204030204" pitchFamily="34" charset="0"/>
                <a:cs typeface="TimesNewRomanPS-ItalicMT"/>
              </a:rPr>
              <a:t>(5) Both empires are extended great power over the saints for a period of </a:t>
            </a:r>
            <a:r>
              <a:rPr lang="en-US" sz="2700" i="1" u="sng" dirty="0">
                <a:effectLst/>
                <a:latin typeface="TimesNewRomanPS-ItalicMT"/>
                <a:ea typeface="Calibri" panose="020F0502020204030204" pitchFamily="34" charset="0"/>
                <a:cs typeface="TimesNewRomanPS-ItalicMT"/>
              </a:rPr>
              <a:t>three and one-half years</a:t>
            </a:r>
            <a:r>
              <a:rPr lang="en-US" sz="2700" dirty="0">
                <a:effectLst/>
                <a:latin typeface="TimesNewRomanPSMT"/>
                <a:ea typeface="Calibri" panose="020F0502020204030204" pitchFamily="34" charset="0"/>
                <a:cs typeface="TimesNewRomanPSMT"/>
              </a:rPr>
              <a:t>. This selfsame numerical symbol, is a common figure employed in both. (cf. Daniel 7:25; Revelation 11:2-3; 12:6; 13:5).</a:t>
            </a:r>
            <a:endParaRPr lang="en-US" sz="2700" dirty="0">
              <a:latin typeface="TimesNewRomanPSMT"/>
              <a:ea typeface="Calibri" panose="020F0502020204030204" pitchFamily="34" charset="0"/>
              <a:cs typeface="TimesNewRomanPSMT"/>
            </a:endParaRPr>
          </a:p>
        </p:txBody>
      </p:sp>
      <p:sp>
        <p:nvSpPr>
          <p:cNvPr id="4" name="Rectangle 3">
            <a:extLst>
              <a:ext uri="{FF2B5EF4-FFF2-40B4-BE49-F238E27FC236}">
                <a16:creationId xmlns:a16="http://schemas.microsoft.com/office/drawing/2014/main" id="{52557E6F-D5DD-4667-85F6-74725D6C395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925909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131976" y="650722"/>
            <a:ext cx="8842342" cy="5784084"/>
          </a:xfrm>
          <a:solidFill>
            <a:schemeClr val="bg1"/>
          </a:solidFill>
          <a:ln w="38100">
            <a:noFill/>
          </a:ln>
        </p:spPr>
        <p:txBody>
          <a:bodyPr wrap="square">
            <a:spAutoFit/>
          </a:bodyPr>
          <a:lstStyle/>
          <a:p>
            <a:r>
              <a:rPr lang="en-US" sz="2700" b="1" dirty="0">
                <a:latin typeface="Arial" panose="020B0604020202020204" pitchFamily="34" charset="0"/>
                <a:cs typeface="Arial" panose="020B0604020202020204" pitchFamily="34" charset="0"/>
              </a:rPr>
              <a:t>Compare the figures pictured in Daniel 7 and those found in John’s Revelation.</a:t>
            </a:r>
          </a:p>
          <a:p>
            <a:pPr marL="461963" indent="-461963">
              <a:lnSpc>
                <a:spcPct val="107000"/>
              </a:lnSpc>
              <a:spcBef>
                <a:spcPts val="0"/>
              </a:spcBef>
              <a:buNone/>
            </a:pPr>
            <a:r>
              <a:rPr lang="en-US" sz="2700" dirty="0">
                <a:latin typeface="TimesNewRomanPS-ItalicMT"/>
                <a:ea typeface="Calibri" panose="020F0502020204030204" pitchFamily="34" charset="0"/>
                <a:cs typeface="TimesNewRomanPS-ItalicMT"/>
              </a:rPr>
              <a:t>“</a:t>
            </a:r>
            <a:r>
              <a:rPr lang="en-US" sz="2700" i="1" dirty="0">
                <a:latin typeface="TimesNewRomanPS-ItalicMT"/>
                <a:ea typeface="Calibri" panose="020F0502020204030204" pitchFamily="34" charset="0"/>
                <a:cs typeface="TimesNewRomanPS-ItalicMT"/>
              </a:rPr>
              <a:t>(6) Both empires are brought down by the power of God and God’s kingdom is set forth as an alternative to this worldly dominion. </a:t>
            </a:r>
            <a:r>
              <a:rPr lang="en-US" sz="2700" dirty="0">
                <a:latin typeface="TimesNewRomanPSMT"/>
                <a:ea typeface="Calibri" panose="020F0502020204030204" pitchFamily="34" charset="0"/>
                <a:cs typeface="TimesNewRomanPSMT"/>
              </a:rPr>
              <a:t>Just as Daniel is comforted with the knowledge that God will finally bring down this wretched instrument of wickedness and his violent worldly kingdom, John also promises the eventual downfall of the cruel and despotic enemy of the church (cf. Daniel 7:26-27; Revelation 19:19-20).”</a:t>
            </a:r>
            <a:r>
              <a:rPr lang="en-US" sz="2000" dirty="0">
                <a:latin typeface="TimesNewRomanPSMT"/>
                <a:ea typeface="Calibri" panose="020F0502020204030204" pitchFamily="34" charset="0"/>
                <a:cs typeface="TimesNewRomanPSMT"/>
              </a:rPr>
              <a:t> (Daniel H. King, Sr., </a:t>
            </a:r>
            <a:r>
              <a:rPr lang="en-US" sz="2000" i="1" dirty="0">
                <a:latin typeface="TimesNewRomanPSMT"/>
                <a:ea typeface="Calibri" panose="020F0502020204030204" pitchFamily="34" charset="0"/>
                <a:cs typeface="TimesNewRomanPSMT"/>
              </a:rPr>
              <a:t>Daniel</a:t>
            </a:r>
            <a:r>
              <a:rPr lang="en-US" sz="2000" dirty="0">
                <a:latin typeface="TimesNewRomanPSMT"/>
                <a:ea typeface="Calibri" panose="020F0502020204030204" pitchFamily="34" charset="0"/>
                <a:cs typeface="TimesNewRomanPSMT"/>
              </a:rPr>
              <a:t>, Truth Commentaries, Pages 497-498)</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pPr>
            <a:r>
              <a:rPr lang="en-US" sz="2700" dirty="0">
                <a:latin typeface="TimesNewRomanPSMT"/>
                <a:ea typeface="Calibri" panose="020F0502020204030204" pitchFamily="34" charset="0"/>
                <a:cs typeface="TimesNewRomanPSMT"/>
              </a:rPr>
              <a:t>The two mysterious figures from Daniel and the Revelation are the same.</a:t>
            </a:r>
          </a:p>
        </p:txBody>
      </p:sp>
      <p:sp>
        <p:nvSpPr>
          <p:cNvPr id="4" name="Rectangle 3">
            <a:extLst>
              <a:ext uri="{FF2B5EF4-FFF2-40B4-BE49-F238E27FC236}">
                <a16:creationId xmlns:a16="http://schemas.microsoft.com/office/drawing/2014/main" id="{3590F591-30BD-46F8-BC87-191D329E3BB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505084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113122" y="648741"/>
            <a:ext cx="8908330" cy="5909310"/>
          </a:xfrm>
          <a:solidFill>
            <a:schemeClr val="bg1"/>
          </a:solidFill>
          <a:ln w="38100">
            <a:noFill/>
          </a:ln>
        </p:spPr>
        <p:txBody>
          <a:bodyPr wrap="square">
            <a:spAutoFit/>
          </a:bodyPr>
          <a:lstStyle/>
          <a:p>
            <a:pPr>
              <a:spcBef>
                <a:spcPts val="0"/>
              </a:spcBef>
            </a:pPr>
            <a:r>
              <a:rPr lang="en-US" sz="2700" b="1" dirty="0">
                <a:latin typeface="Arial" panose="020B0604020202020204" pitchFamily="34" charset="0"/>
                <a:cs typeface="Arial" panose="020B0604020202020204" pitchFamily="34" charset="0"/>
              </a:rPr>
              <a:t>Compare the figures pictured in Daniel 7 and those found in John’s Revelation.</a:t>
            </a:r>
          </a:p>
          <a:p>
            <a:pPr>
              <a:spcBef>
                <a:spcPts val="0"/>
              </a:spcBef>
            </a:pPr>
            <a:r>
              <a:rPr lang="en-US" sz="2700" dirty="0">
                <a:latin typeface="Arial" panose="020B0604020202020204" pitchFamily="34" charset="0"/>
                <a:cs typeface="Arial" panose="020B0604020202020204" pitchFamily="34" charset="0"/>
              </a:rPr>
              <a:t>The period representing the fall of Jerusalem under Vespasian and Titus does not fit in well with the language of Daniel.</a:t>
            </a:r>
          </a:p>
          <a:p>
            <a:pPr lvl="1">
              <a:spcBef>
                <a:spcPts val="0"/>
              </a:spcBef>
            </a:pPr>
            <a:r>
              <a:rPr lang="en-US" sz="2700" dirty="0">
                <a:latin typeface="Arial" panose="020B0604020202020204" pitchFamily="34" charset="0"/>
                <a:cs typeface="Arial" panose="020B0604020202020204" pitchFamily="34" charset="0"/>
              </a:rPr>
              <a:t>The fall of Jerusalem represented a </a:t>
            </a:r>
            <a:r>
              <a:rPr lang="en-US" sz="2700" b="1" u="sng" dirty="0">
                <a:latin typeface="Arial" panose="020B0604020202020204" pitchFamily="34" charset="0"/>
                <a:cs typeface="Arial" panose="020B0604020202020204" pitchFamily="34" charset="0"/>
              </a:rPr>
              <a:t>time of punishment of sinners</a:t>
            </a:r>
            <a:r>
              <a:rPr lang="en-US" sz="2700" dirty="0">
                <a:latin typeface="Arial" panose="020B0604020202020204" pitchFamily="34" charset="0"/>
                <a:cs typeface="Arial" panose="020B0604020202020204" pitchFamily="34" charset="0"/>
              </a:rPr>
              <a:t>,</a:t>
            </a:r>
            <a:r>
              <a:rPr lang="en-US" sz="2700" b="1" dirty="0">
                <a:latin typeface="Arial" panose="020B0604020202020204" pitchFamily="34" charset="0"/>
                <a:cs typeface="Arial" panose="020B0604020202020204" pitchFamily="34" charset="0"/>
              </a:rPr>
              <a:t> </a:t>
            </a:r>
            <a:r>
              <a:rPr lang="en-US" sz="2700" i="1" dirty="0">
                <a:latin typeface="Arial" panose="020B0604020202020204" pitchFamily="34" charset="0"/>
                <a:cs typeface="Arial" panose="020B0604020202020204" pitchFamily="34" charset="0"/>
              </a:rPr>
              <a:t>“For these are days of vengeance, that all things which are written may be fulfilled”</a:t>
            </a:r>
            <a:r>
              <a:rPr lang="en-US" sz="2700" dirty="0">
                <a:latin typeface="Arial" panose="020B0604020202020204" pitchFamily="34" charset="0"/>
                <a:cs typeface="Arial" panose="020B0604020202020204" pitchFamily="34" charset="0"/>
              </a:rPr>
              <a:t> (Luke 21:22) for their iniquity. (cf. Matthew 24; Mark 13; cf. Jeremiah 18:9-11; Daniel 9:27; Zechariah 11:6; Malachi 3:1-2).</a:t>
            </a:r>
          </a:p>
          <a:p>
            <a:pPr lvl="1">
              <a:spcBef>
                <a:spcPts val="0"/>
              </a:spcBef>
            </a:pPr>
            <a:r>
              <a:rPr lang="en-US" sz="2700" dirty="0">
                <a:latin typeface="Arial" panose="020B0604020202020204" pitchFamily="34" charset="0"/>
                <a:cs typeface="Arial" panose="020B0604020202020204" pitchFamily="34" charset="0"/>
              </a:rPr>
              <a:t>The vision of Daniel 7 and John’s Revelation represented </a:t>
            </a:r>
            <a:r>
              <a:rPr lang="en-US" sz="2700" b="1" u="sng" dirty="0">
                <a:latin typeface="Arial" panose="020B0604020202020204" pitchFamily="34" charset="0"/>
                <a:cs typeface="Arial" panose="020B0604020202020204" pitchFamily="34" charset="0"/>
              </a:rPr>
              <a:t>a time of persecution of righteous saints</a:t>
            </a:r>
            <a:r>
              <a:rPr lang="en-US" sz="2700" b="1" dirty="0">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9584B63A-0E22-4462-A91D-2B3E27D12A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795288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Flight of the Woman</a:t>
            </a:r>
          </a:p>
        </p:txBody>
      </p:sp>
      <p:sp>
        <p:nvSpPr>
          <p:cNvPr id="3" name="Content Placeholder 2"/>
          <p:cNvSpPr>
            <a:spLocks noGrp="1"/>
          </p:cNvSpPr>
          <p:nvPr>
            <p:ph idx="1"/>
          </p:nvPr>
        </p:nvSpPr>
        <p:spPr>
          <a:xfrm>
            <a:off x="103695" y="1600200"/>
            <a:ext cx="8917757" cy="5001369"/>
          </a:xfrm>
          <a:solidFill>
            <a:schemeClr val="bg1"/>
          </a:solidFill>
          <a:ln w="38100">
            <a:noFill/>
          </a:ln>
        </p:spPr>
        <p:txBody>
          <a:bodyPr wrap="square">
            <a:spAutoFit/>
          </a:bodyPr>
          <a:lstStyle/>
          <a:p>
            <a:pPr>
              <a:spcBef>
                <a:spcPts val="0"/>
              </a:spcBef>
            </a:pPr>
            <a:r>
              <a:rPr lang="en-US" dirty="0">
                <a:latin typeface="Arial Narrow" panose="020B0606020202030204" pitchFamily="34" charset="0"/>
              </a:rPr>
              <a:t>Satan makes war with the remnant of the woman’s “</a:t>
            </a:r>
            <a:r>
              <a:rPr lang="en-US" b="1" dirty="0">
                <a:latin typeface="Arial Narrow" panose="020B0606020202030204" pitchFamily="34" charset="0"/>
              </a:rPr>
              <a:t>seed</a:t>
            </a:r>
            <a:r>
              <a:rPr lang="en-US" dirty="0">
                <a:latin typeface="Arial Narrow" panose="020B0606020202030204" pitchFamily="34" charset="0"/>
              </a:rPr>
              <a:t>”</a:t>
            </a:r>
          </a:p>
          <a:p>
            <a:pPr lvl="1">
              <a:spcBef>
                <a:spcPts val="0"/>
              </a:spcBef>
            </a:pPr>
            <a:r>
              <a:rPr lang="en-US" sz="3500" b="1" dirty="0">
                <a:latin typeface="Arial Narrow" panose="020B0606020202030204" pitchFamily="34" charset="0"/>
              </a:rPr>
              <a:t>Not a literal war</a:t>
            </a:r>
            <a:r>
              <a:rPr lang="en-US" sz="3500" dirty="0">
                <a:latin typeface="Arial Narrow" panose="020B0606020202030204" pitchFamily="34" charset="0"/>
              </a:rPr>
              <a:t>, but a spiritual conflict</a:t>
            </a:r>
          </a:p>
          <a:p>
            <a:pPr>
              <a:spcBef>
                <a:spcPts val="0"/>
              </a:spcBef>
            </a:pPr>
            <a:r>
              <a:rPr lang="en-US" dirty="0">
                <a:latin typeface="Arial Narrow" panose="020B0606020202030204" pitchFamily="34" charset="0"/>
              </a:rPr>
              <a:t>To the </a:t>
            </a:r>
            <a:r>
              <a:rPr lang="en-US" b="1" dirty="0">
                <a:latin typeface="Arial Narrow" panose="020B0606020202030204" pitchFamily="34" charset="0"/>
              </a:rPr>
              <a:t>wilderness</a:t>
            </a:r>
            <a:r>
              <a:rPr lang="en-US" dirty="0">
                <a:latin typeface="Arial Narrow" panose="020B0606020202030204" pitchFamily="34" charset="0"/>
              </a:rPr>
              <a:t>, a place of hardship.</a:t>
            </a:r>
          </a:p>
          <a:p>
            <a:pPr lvl="1">
              <a:spcBef>
                <a:spcPts val="0"/>
              </a:spcBef>
            </a:pPr>
            <a:r>
              <a:rPr lang="en-US" dirty="0">
                <a:latin typeface="Arial Narrow" panose="020B0606020202030204" pitchFamily="34" charset="0"/>
              </a:rPr>
              <a:t>Statement further explained in </a:t>
            </a:r>
            <a:r>
              <a:rPr lang="en-US" b="1" dirty="0">
                <a:latin typeface="Arial Narrow" panose="020B0606020202030204" pitchFamily="34" charset="0"/>
              </a:rPr>
              <a:t>verses 13-17</a:t>
            </a:r>
            <a:endParaRPr lang="en-US" dirty="0">
              <a:latin typeface="Arial Narrow" panose="020B0606020202030204" pitchFamily="34" charset="0"/>
            </a:endParaRPr>
          </a:p>
          <a:p>
            <a:pPr>
              <a:spcBef>
                <a:spcPts val="0"/>
              </a:spcBef>
            </a:pPr>
            <a:r>
              <a:rPr lang="en-US" dirty="0">
                <a:latin typeface="Arial Narrow" panose="020B0606020202030204" pitchFamily="34" charset="0"/>
              </a:rPr>
              <a:t>Satan </a:t>
            </a:r>
            <a:r>
              <a:rPr lang="en-US" b="1" dirty="0">
                <a:latin typeface="Arial Narrow" panose="020B0606020202030204" pitchFamily="34" charset="0"/>
              </a:rPr>
              <a:t>failed</a:t>
            </a:r>
            <a:r>
              <a:rPr lang="en-US" dirty="0">
                <a:latin typeface="Arial Narrow" panose="020B0606020202030204" pitchFamily="34" charset="0"/>
              </a:rPr>
              <a:t> in His attempt to destroy the Child – now turns his attention to an attempt to </a:t>
            </a:r>
            <a:r>
              <a:rPr lang="en-US" b="1" dirty="0">
                <a:latin typeface="Arial Narrow" panose="020B0606020202030204" pitchFamily="34" charset="0"/>
              </a:rPr>
              <a:t>destroy God’s people</a:t>
            </a:r>
            <a:r>
              <a:rPr lang="en-US" dirty="0">
                <a:latin typeface="Arial Narrow" panose="020B0606020202030204" pitchFamily="34" charset="0"/>
              </a:rPr>
              <a:t>!</a:t>
            </a:r>
          </a:p>
          <a:p>
            <a:pPr>
              <a:spcBef>
                <a:spcPts val="0"/>
              </a:spcBef>
            </a:pPr>
            <a:r>
              <a:rPr lang="en-US" b="1" dirty="0">
                <a:latin typeface="Arial Narrow" panose="020B0606020202030204" pitchFamily="34" charset="0"/>
              </a:rPr>
              <a:t>God’s people flee</a:t>
            </a:r>
            <a:r>
              <a:rPr lang="en-US" dirty="0">
                <a:latin typeface="Arial Narrow" panose="020B0606020202030204" pitchFamily="34" charset="0"/>
              </a:rPr>
              <a:t>; under intense hardship and persecution. </a:t>
            </a:r>
            <a:r>
              <a:rPr lang="nl-NL" dirty="0">
                <a:latin typeface="Arial Narrow" panose="020B0606020202030204" pitchFamily="34" charset="0"/>
              </a:rPr>
              <a:t>Revelation 11:3; 12:14; 13:5; cf. Daniel 7:25</a:t>
            </a:r>
            <a:endParaRPr lang="en-US" dirty="0">
              <a:latin typeface="Arial Narrow" panose="020B0606020202030204" pitchFamily="34" charset="0"/>
            </a:endParaRPr>
          </a:p>
        </p:txBody>
      </p:sp>
      <p:sp>
        <p:nvSpPr>
          <p:cNvPr id="4" name="Rectangle 3">
            <a:extLst>
              <a:ext uri="{FF2B5EF4-FFF2-40B4-BE49-F238E27FC236}">
                <a16:creationId xmlns:a16="http://schemas.microsoft.com/office/drawing/2014/main" id="{08EDCCA5-BE61-44B2-AA66-CA0B057CD6A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691629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heel(1)">
                                      <p:cBhvr>
                                        <p:cTn id="7" dur="20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heel(1)">
                                      <p:cBhvr>
                                        <p:cTn id="2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255" y="1445247"/>
            <a:ext cx="8832915" cy="5238357"/>
          </a:xfrm>
          <a:solidFill>
            <a:schemeClr val="bg1"/>
          </a:solidFill>
          <a:ln w="38100">
            <a:noFill/>
          </a:ln>
        </p:spPr>
        <p:txBody>
          <a:bodyPr wrap="square">
            <a:spAutoFit/>
          </a:bodyPr>
          <a:lstStyle/>
          <a:p>
            <a:r>
              <a:rPr lang="en-US" dirty="0">
                <a:latin typeface="Arial Narrow" panose="020B0606020202030204" pitchFamily="34" charset="0"/>
              </a:rPr>
              <a:t>To a </a:t>
            </a:r>
            <a:r>
              <a:rPr lang="en-US" b="1" dirty="0">
                <a:latin typeface="Arial Narrow" panose="020B0606020202030204" pitchFamily="34" charset="0"/>
              </a:rPr>
              <a:t>prepared place</a:t>
            </a:r>
            <a:r>
              <a:rPr lang="en-US" dirty="0">
                <a:latin typeface="Arial Narrow" panose="020B0606020202030204" pitchFamily="34" charset="0"/>
              </a:rPr>
              <a:t>:</a:t>
            </a:r>
          </a:p>
          <a:p>
            <a:pPr lvl="1"/>
            <a:r>
              <a:rPr lang="en-US" dirty="0">
                <a:latin typeface="Arial Narrow" panose="020B0606020202030204" pitchFamily="34" charset="0"/>
              </a:rPr>
              <a:t>A place prepared by God, a </a:t>
            </a:r>
            <a:r>
              <a:rPr lang="en-US" b="1" dirty="0">
                <a:latin typeface="Arial Narrow" panose="020B0606020202030204" pitchFamily="34" charset="0"/>
              </a:rPr>
              <a:t>spiritual refuge</a:t>
            </a:r>
          </a:p>
          <a:p>
            <a:pPr lvl="1"/>
            <a:r>
              <a:rPr lang="en-US" b="1" dirty="0">
                <a:latin typeface="Arial Narrow" panose="020B0606020202030204" pitchFamily="34" charset="0"/>
              </a:rPr>
              <a:t>God’s providential protection </a:t>
            </a:r>
            <a:r>
              <a:rPr lang="en-US" dirty="0">
                <a:latin typeface="Arial Narrow" panose="020B0606020202030204" pitchFamily="34" charset="0"/>
              </a:rPr>
              <a:t>and </a:t>
            </a:r>
            <a:r>
              <a:rPr lang="en-US" b="1" dirty="0">
                <a:latin typeface="Arial Narrow" panose="020B0606020202030204" pitchFamily="34" charset="0"/>
              </a:rPr>
              <a:t>care</a:t>
            </a:r>
          </a:p>
          <a:p>
            <a:pPr lvl="1"/>
            <a:r>
              <a:rPr lang="en-US" dirty="0">
                <a:latin typeface="Arial Narrow" panose="020B0606020202030204" pitchFamily="34" charset="0"/>
              </a:rPr>
              <a:t>Church becomes the type of the “</a:t>
            </a:r>
            <a:r>
              <a:rPr lang="en-US" b="1" dirty="0">
                <a:latin typeface="Arial Narrow" panose="020B0606020202030204" pitchFamily="34" charset="0"/>
              </a:rPr>
              <a:t>spiritual Israel</a:t>
            </a:r>
            <a:r>
              <a:rPr lang="en-US" dirty="0">
                <a:latin typeface="Arial Narrow" panose="020B0606020202030204" pitchFamily="34" charset="0"/>
              </a:rPr>
              <a:t>”</a:t>
            </a:r>
            <a:r>
              <a:rPr lang="en-US" b="1" dirty="0">
                <a:latin typeface="Arial Narrow" panose="020B0606020202030204" pitchFamily="34" charset="0"/>
              </a:rPr>
              <a:t> </a:t>
            </a:r>
            <a:r>
              <a:rPr lang="en-US" dirty="0">
                <a:latin typeface="Arial Narrow" panose="020B0606020202030204" pitchFamily="34" charset="0"/>
              </a:rPr>
              <a:t>of God. Galatians 6:16; Romans 2:28-29</a:t>
            </a:r>
          </a:p>
          <a:p>
            <a:pPr lvl="1"/>
            <a:r>
              <a:rPr lang="en-US" dirty="0">
                <a:latin typeface="Arial Narrow" panose="020B0606020202030204" pitchFamily="34" charset="0"/>
              </a:rPr>
              <a:t>Church existed in a world of sin, but was </a:t>
            </a:r>
            <a:r>
              <a:rPr lang="en-US" b="1" dirty="0">
                <a:latin typeface="Arial Narrow" panose="020B0606020202030204" pitchFamily="34" charset="0"/>
              </a:rPr>
              <a:t>protected by God’s promise</a:t>
            </a:r>
            <a:r>
              <a:rPr lang="en-US" dirty="0">
                <a:latin typeface="Arial Narrow" panose="020B0606020202030204" pitchFamily="34" charset="0"/>
              </a:rPr>
              <a:t>!</a:t>
            </a:r>
            <a:br>
              <a:rPr lang="en-US" dirty="0">
                <a:latin typeface="Arial Narrow" panose="020B0606020202030204" pitchFamily="34" charset="0"/>
              </a:rPr>
            </a:br>
            <a:r>
              <a:rPr lang="en-US" i="1" dirty="0">
                <a:latin typeface="Arial" panose="020B0604020202020204" pitchFamily="34" charset="0"/>
                <a:cs typeface="Arial" panose="020B0604020202020204" pitchFamily="34" charset="0"/>
              </a:rPr>
              <a:t> “But the saints of the Most High shall receive the kingdom, and possess the kingdom for ever, even for ever and ever.”</a:t>
            </a:r>
            <a:r>
              <a:rPr lang="en-US" dirty="0">
                <a:latin typeface="Arial" panose="020B0604020202020204" pitchFamily="34" charset="0"/>
                <a:cs typeface="Arial" panose="020B0604020202020204" pitchFamily="34" charset="0"/>
              </a:rPr>
              <a:t> (Daniel 7:18; cf. Daniel 7:22-27).</a:t>
            </a:r>
          </a:p>
        </p:txBody>
      </p:sp>
      <p:sp>
        <p:nvSpPr>
          <p:cNvPr id="5" name="Title 1"/>
          <p:cNvSpPr>
            <a:spLocks noGrp="1"/>
          </p:cNvSpPr>
          <p:nvPr>
            <p:ph type="title"/>
          </p:nvPr>
        </p:nvSpPr>
        <p:spPr>
          <a:xfrm>
            <a:off x="457200" y="461418"/>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Flight of the Woman</a:t>
            </a:r>
          </a:p>
        </p:txBody>
      </p:sp>
      <p:sp>
        <p:nvSpPr>
          <p:cNvPr id="4" name="Rectangle 3">
            <a:extLst>
              <a:ext uri="{FF2B5EF4-FFF2-40B4-BE49-F238E27FC236}">
                <a16:creationId xmlns:a16="http://schemas.microsoft.com/office/drawing/2014/main" id="{A89E1C4E-12B2-4461-9B7B-0C603F79A4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645499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12:5</a:t>
            </a:r>
          </a:p>
        </p:txBody>
      </p:sp>
      <p:pic>
        <p:nvPicPr>
          <p:cNvPr id="4" name="Content Placeholder 3"/>
          <p:cNvPicPr>
            <a:picLocks noChangeAspect="1" noChangeArrowheads="1"/>
          </p:cNvPicPr>
          <p:nvPr/>
        </p:nvPicPr>
        <p:blipFill>
          <a:blip r:embed="rId2"/>
          <a:srcRect/>
          <a:stretch>
            <a:fillRect/>
          </a:stretch>
        </p:blipFill>
        <p:spPr bwMode="auto">
          <a:xfrm>
            <a:off x="1066800" y="1600205"/>
            <a:ext cx="7010400" cy="4525963"/>
          </a:xfrm>
          <a:prstGeom prst="rect">
            <a:avLst/>
          </a:prstGeom>
          <a:noFill/>
          <a:ln w="9525">
            <a:noFill/>
            <a:miter lim="800000"/>
            <a:headEnd/>
            <a:tailEnd/>
          </a:ln>
        </p:spPr>
      </p:pic>
      <p:sp>
        <p:nvSpPr>
          <p:cNvPr id="5" name="TextBox 4"/>
          <p:cNvSpPr txBox="1"/>
          <p:nvPr/>
        </p:nvSpPr>
        <p:spPr>
          <a:xfrm>
            <a:off x="1750011" y="1829979"/>
            <a:ext cx="5545748" cy="3108543"/>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a:t>
            </a:r>
            <a:r>
              <a:rPr lang="en-US" sz="3200" b="1" i="1" dirty="0">
                <a:latin typeface="Arial" panose="020B0604020202020204" pitchFamily="34" charset="0"/>
                <a:cs typeface="Arial" panose="020B0604020202020204" pitchFamily="34" charset="0"/>
              </a:rPr>
              <a:t>And she was delivered of a son, a </a:t>
            </a:r>
            <a:r>
              <a:rPr lang="en-US" sz="3600" b="1" i="1" u="sng" dirty="0">
                <a:latin typeface="Arial" panose="020B0604020202020204" pitchFamily="34" charset="0"/>
                <a:cs typeface="Arial" panose="020B0604020202020204" pitchFamily="34" charset="0"/>
              </a:rPr>
              <a:t>man child</a:t>
            </a:r>
            <a:r>
              <a:rPr lang="en-US" sz="3200" b="1" i="1" dirty="0">
                <a:latin typeface="Arial" panose="020B0604020202020204" pitchFamily="34" charset="0"/>
                <a:cs typeface="Arial" panose="020B0604020202020204" pitchFamily="34" charset="0"/>
              </a:rPr>
              <a:t>, who is </a:t>
            </a:r>
            <a:r>
              <a:rPr lang="en-US" sz="3200" b="1" i="1" u="sng" dirty="0">
                <a:latin typeface="Arial" panose="020B0604020202020204" pitchFamily="34" charset="0"/>
                <a:cs typeface="Arial" panose="020B0604020202020204" pitchFamily="34" charset="0"/>
              </a:rPr>
              <a:t>to rule all the nations</a:t>
            </a:r>
            <a:r>
              <a:rPr lang="en-US" sz="3200" b="1" i="1" dirty="0">
                <a:latin typeface="Arial" panose="020B0604020202020204" pitchFamily="34" charset="0"/>
                <a:cs typeface="Arial" panose="020B0604020202020204" pitchFamily="34" charset="0"/>
              </a:rPr>
              <a:t> with a </a:t>
            </a:r>
            <a:r>
              <a:rPr lang="en-US" sz="3200" b="1" i="1" u="sng" dirty="0">
                <a:latin typeface="Arial" panose="020B0604020202020204" pitchFamily="34" charset="0"/>
                <a:cs typeface="Arial" panose="020B0604020202020204" pitchFamily="34" charset="0"/>
              </a:rPr>
              <a:t>rod of iron</a:t>
            </a:r>
            <a:r>
              <a:rPr lang="en-US" sz="3200" b="1" i="1" dirty="0">
                <a:latin typeface="Arial" panose="020B0604020202020204" pitchFamily="34" charset="0"/>
                <a:cs typeface="Arial" panose="020B0604020202020204" pitchFamily="34" charset="0"/>
              </a:rPr>
              <a:t>: and </a:t>
            </a:r>
            <a:r>
              <a:rPr lang="en-US" sz="3200" b="1" i="1" u="sng" dirty="0">
                <a:latin typeface="Arial" panose="020B0604020202020204" pitchFamily="34" charset="0"/>
                <a:cs typeface="Arial" panose="020B0604020202020204" pitchFamily="34" charset="0"/>
              </a:rPr>
              <a:t>her child was caught up unto God, and unto his throne</a:t>
            </a:r>
            <a:r>
              <a:rPr lang="en-US" sz="32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0700A921-3D45-494F-B377-393F1F9D1C8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100209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Birth of the Child</a:t>
            </a:r>
          </a:p>
        </p:txBody>
      </p:sp>
      <p:sp>
        <p:nvSpPr>
          <p:cNvPr id="3" name="Content Placeholder 2"/>
          <p:cNvSpPr>
            <a:spLocks noGrp="1"/>
          </p:cNvSpPr>
          <p:nvPr>
            <p:ph idx="1"/>
          </p:nvPr>
        </p:nvSpPr>
        <p:spPr>
          <a:xfrm>
            <a:off x="94268" y="1422185"/>
            <a:ext cx="8955465" cy="5170646"/>
          </a:xfrm>
          <a:solidFill>
            <a:schemeClr val="bg1"/>
          </a:solidFill>
          <a:ln w="38100">
            <a:noFill/>
          </a:ln>
        </p:spPr>
        <p:txBody>
          <a:bodyPr wrap="square">
            <a:spAutoFit/>
          </a:bodyPr>
          <a:lstStyle/>
          <a:p>
            <a:pPr>
              <a:spcBef>
                <a:spcPts val="0"/>
              </a:spcBef>
            </a:pPr>
            <a:r>
              <a:rPr lang="en-US" sz="3000" b="1" dirty="0">
                <a:latin typeface="Arial Narrow" panose="020B0606020202030204" pitchFamily="34" charset="0"/>
              </a:rPr>
              <a:t>Who is the Man-Child?</a:t>
            </a:r>
          </a:p>
          <a:p>
            <a:pPr>
              <a:spcBef>
                <a:spcPts val="0"/>
              </a:spcBef>
            </a:pPr>
            <a:r>
              <a:rPr lang="en-US" sz="3000" b="1" dirty="0">
                <a:latin typeface="Arial Narrow" panose="020B0606020202030204" pitchFamily="34" charset="0"/>
              </a:rPr>
              <a:t>His birth: </a:t>
            </a:r>
            <a:r>
              <a:rPr lang="en-US" sz="3000" dirty="0">
                <a:latin typeface="Arial Narrow" panose="020B0606020202030204" pitchFamily="34" charset="0"/>
              </a:rPr>
              <a:t>Jesus the Christ – </a:t>
            </a:r>
            <a:r>
              <a:rPr lang="en-US" sz="3000" b="1" dirty="0">
                <a:latin typeface="Arial Narrow" panose="020B0606020202030204" pitchFamily="34" charset="0"/>
              </a:rPr>
              <a:t>His status: </a:t>
            </a:r>
            <a:r>
              <a:rPr lang="en-US" sz="3000" i="1" dirty="0">
                <a:latin typeface="Arial Narrow" panose="020B0606020202030204" pitchFamily="34" charset="0"/>
              </a:rPr>
              <a:t>“to rule the nations”</a:t>
            </a:r>
          </a:p>
          <a:p>
            <a:pPr>
              <a:spcBef>
                <a:spcPts val="0"/>
              </a:spcBef>
            </a:pPr>
            <a:r>
              <a:rPr lang="en-US" sz="3000" b="1" dirty="0">
                <a:latin typeface="Arial Narrow" panose="020B0606020202030204" pitchFamily="34" charset="0"/>
              </a:rPr>
              <a:t>His ascension: </a:t>
            </a:r>
            <a:r>
              <a:rPr lang="en-US" sz="3000" dirty="0">
                <a:latin typeface="Arial Narrow" panose="020B0606020202030204" pitchFamily="34" charset="0"/>
              </a:rPr>
              <a:t>caught up to God and His throne.</a:t>
            </a:r>
            <a:br>
              <a:rPr lang="en-US" sz="3000" dirty="0">
                <a:latin typeface="Arial Narrow" panose="020B0606020202030204" pitchFamily="34" charset="0"/>
              </a:rPr>
            </a:br>
            <a:r>
              <a:rPr lang="en-US" sz="3000" dirty="0">
                <a:latin typeface="Arial Narrow" panose="020B0606020202030204" pitchFamily="34" charset="0"/>
              </a:rPr>
              <a:t>(cf. Daniel 7:13-14; Acts 1-2; Ephesians 1:19-23)</a:t>
            </a:r>
          </a:p>
          <a:p>
            <a:pPr marL="461963" indent="-461963">
              <a:spcBef>
                <a:spcPts val="0"/>
              </a:spcBef>
            </a:pPr>
            <a:r>
              <a:rPr lang="en-US" sz="3000" i="1" dirty="0">
                <a:latin typeface="Arial Narrow" panose="020B0606020202030204" pitchFamily="34" charset="0"/>
              </a:rPr>
              <a:t>“</a:t>
            </a:r>
            <a:r>
              <a:rPr lang="en-US" sz="3000" b="1" i="1" dirty="0">
                <a:latin typeface="Arial Narrow" panose="020B0606020202030204" pitchFamily="34" charset="0"/>
              </a:rPr>
              <a:t>Rod of iron</a:t>
            </a:r>
            <a:r>
              <a:rPr lang="en-US" sz="3000" i="1" dirty="0">
                <a:latin typeface="Arial Narrow" panose="020B0606020202030204" pitchFamily="34" charset="0"/>
              </a:rPr>
              <a:t>” </a:t>
            </a:r>
            <a:r>
              <a:rPr lang="en-US" sz="3000" b="1" i="1" dirty="0">
                <a:latin typeface="Arial Narrow" panose="020B0606020202030204" pitchFamily="34" charset="0"/>
              </a:rPr>
              <a:t>cf. 19:15-16; 1:5</a:t>
            </a:r>
            <a:r>
              <a:rPr lang="en-US" sz="3000" i="1" dirty="0">
                <a:latin typeface="Arial Narrow" panose="020B0606020202030204" pitchFamily="34" charset="0"/>
              </a:rPr>
              <a:t> – </a:t>
            </a:r>
            <a:r>
              <a:rPr lang="en-US" sz="3000" dirty="0">
                <a:latin typeface="Arial Narrow" panose="020B0606020202030204" pitchFamily="34" charset="0"/>
              </a:rPr>
              <a:t>He would rule with firmness; absolute authority (</a:t>
            </a:r>
            <a:r>
              <a:rPr lang="en-US" sz="3000" i="1" dirty="0">
                <a:latin typeface="Arial Narrow" panose="020B0606020202030204" pitchFamily="34" charset="0"/>
              </a:rPr>
              <a:t>“All authority”</a:t>
            </a:r>
            <a:r>
              <a:rPr lang="en-US" sz="3000" dirty="0">
                <a:latin typeface="Arial Narrow" panose="020B0606020202030204" pitchFamily="34" charset="0"/>
              </a:rPr>
              <a:t> – Matthew 28:18)</a:t>
            </a:r>
            <a:br>
              <a:rPr lang="en-US" sz="3000" dirty="0">
                <a:latin typeface="Arial Narrow" panose="020B0606020202030204" pitchFamily="34" charset="0"/>
              </a:rPr>
            </a:br>
            <a:r>
              <a:rPr lang="en-US" sz="3000" b="1" dirty="0">
                <a:latin typeface="Arial Narrow" panose="020B0606020202030204" pitchFamily="34" charset="0"/>
              </a:rPr>
              <a:t>Psalms 2:1-12 </a:t>
            </a:r>
            <a:r>
              <a:rPr lang="en-US" sz="3000" dirty="0">
                <a:latin typeface="Arial Narrow" panose="020B0606020202030204" pitchFamily="34" charset="0"/>
              </a:rPr>
              <a:t>Messianic (quoted in Acts 4:25-28)</a:t>
            </a:r>
            <a:r>
              <a:rPr lang="en-US" sz="3000" b="1" dirty="0">
                <a:latin typeface="Arial Narrow" panose="020B0606020202030204" pitchFamily="34" charset="0"/>
              </a:rPr>
              <a:t>; </a:t>
            </a:r>
            <a:br>
              <a:rPr lang="en-US" sz="3000" b="1" dirty="0">
                <a:latin typeface="Arial Narrow" panose="020B0606020202030204" pitchFamily="34" charset="0"/>
              </a:rPr>
            </a:br>
            <a:r>
              <a:rPr lang="en-US" sz="3000" b="1" dirty="0">
                <a:latin typeface="Arial Narrow" panose="020B0606020202030204" pitchFamily="34" charset="0"/>
              </a:rPr>
              <a:t>Psalms 45:1ff; Psalms 110; Isaiah 9:6-7; 11:1ff, 4-5; Zechariah 6:12-13</a:t>
            </a:r>
          </a:p>
          <a:p>
            <a:pPr>
              <a:spcBef>
                <a:spcPts val="0"/>
              </a:spcBef>
            </a:pPr>
            <a:r>
              <a:rPr lang="en-US" sz="3000" i="1" dirty="0">
                <a:latin typeface="Arial Narrow" panose="020B0606020202030204" pitchFamily="34" charset="0"/>
              </a:rPr>
              <a:t>“</a:t>
            </a:r>
            <a:r>
              <a:rPr lang="en-US" sz="3000" b="1" i="1" dirty="0">
                <a:latin typeface="Arial Narrow" panose="020B0606020202030204" pitchFamily="34" charset="0"/>
              </a:rPr>
              <a:t>Destiny of the nations</a:t>
            </a:r>
            <a:r>
              <a:rPr lang="en-US" sz="3000" i="1" dirty="0">
                <a:latin typeface="Arial Narrow" panose="020B0606020202030204" pitchFamily="34" charset="0"/>
              </a:rPr>
              <a:t>” </a:t>
            </a:r>
            <a:r>
              <a:rPr lang="en-US" sz="3000" dirty="0">
                <a:latin typeface="Arial Narrow" panose="020B0606020202030204" pitchFamily="34" charset="0"/>
              </a:rPr>
              <a:t>is in His hands!</a:t>
            </a:r>
          </a:p>
        </p:txBody>
      </p:sp>
      <p:sp>
        <p:nvSpPr>
          <p:cNvPr id="4" name="Rectangle 3">
            <a:extLst>
              <a:ext uri="{FF2B5EF4-FFF2-40B4-BE49-F238E27FC236}">
                <a16:creationId xmlns:a16="http://schemas.microsoft.com/office/drawing/2014/main" id="{FE7E8806-FA27-443D-9A59-E6E76E1ECB2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111172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3" end="3"/>
                                            </p:txEl>
                                          </p:spTgt>
                                        </p:tgtEl>
                                      </p:cBhvr>
                                    </p:animEffect>
                                  </p:childTnLst>
                                </p:cTn>
                              </p:par>
                              <p:par>
                                <p:cTn id="24" presetID="31"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695" y="1600200"/>
            <a:ext cx="8946037" cy="5016758"/>
          </a:xfrm>
          <a:solidFill>
            <a:schemeClr val="bg1"/>
          </a:solidFill>
          <a:ln w="38100">
            <a:noFill/>
          </a:ln>
        </p:spPr>
        <p:txBody>
          <a:bodyPr wrap="square">
            <a:spAutoFit/>
          </a:bodyPr>
          <a:lstStyle/>
          <a:p>
            <a:pPr>
              <a:spcBef>
                <a:spcPts val="0"/>
              </a:spcBef>
            </a:pPr>
            <a:r>
              <a:rPr lang="en-US" b="1" dirty="0">
                <a:latin typeface="Arial Narrow" panose="020B0606020202030204" pitchFamily="34" charset="0"/>
              </a:rPr>
              <a:t>His death: </a:t>
            </a:r>
            <a:r>
              <a:rPr lang="en-US" dirty="0">
                <a:latin typeface="Arial Narrow" panose="020B0606020202030204" pitchFamily="34" charset="0"/>
              </a:rPr>
              <a:t>at first, it brought sorrow to His disciples. It seemed like Satan had been the victor.</a:t>
            </a:r>
          </a:p>
          <a:p>
            <a:pPr>
              <a:spcBef>
                <a:spcPts val="0"/>
              </a:spcBef>
            </a:pPr>
            <a:r>
              <a:rPr lang="en-US" b="1" dirty="0">
                <a:latin typeface="Arial Narrow" panose="020B0606020202030204" pitchFamily="34" charset="0"/>
              </a:rPr>
              <a:t>Sorrow turned to joy </a:t>
            </a:r>
            <a:r>
              <a:rPr lang="en-US" dirty="0">
                <a:latin typeface="Arial Narrow" panose="020B0606020202030204" pitchFamily="34" charset="0"/>
              </a:rPr>
              <a:t>when Satan was defeated by His death/ Resurrection! </a:t>
            </a:r>
            <a:r>
              <a:rPr lang="en-US" b="1" dirty="0">
                <a:latin typeface="Arial Narrow" panose="020B0606020202030204" pitchFamily="34" charset="0"/>
              </a:rPr>
              <a:t>(cf. Luke 24:1-6, 13ff)</a:t>
            </a:r>
          </a:p>
          <a:p>
            <a:pPr>
              <a:spcBef>
                <a:spcPts val="0"/>
              </a:spcBef>
            </a:pPr>
            <a:r>
              <a:rPr lang="en-US" b="1" dirty="0">
                <a:latin typeface="Arial Narrow" panose="020B0606020202030204" pitchFamily="34" charset="0"/>
              </a:rPr>
              <a:t>Death, Burial, </a:t>
            </a:r>
            <a:r>
              <a:rPr lang="en-US" dirty="0">
                <a:latin typeface="Arial Narrow" panose="020B0606020202030204" pitchFamily="34" charset="0"/>
              </a:rPr>
              <a:t>and </a:t>
            </a:r>
            <a:r>
              <a:rPr lang="en-US" b="1" dirty="0">
                <a:latin typeface="Arial Narrow" panose="020B0606020202030204" pitchFamily="34" charset="0"/>
              </a:rPr>
              <a:t>Resurrection; </a:t>
            </a:r>
            <a:r>
              <a:rPr lang="en-US" dirty="0">
                <a:latin typeface="Arial Narrow" panose="020B0606020202030204" pitchFamily="34" charset="0"/>
              </a:rPr>
              <a:t>redemption for mankind! </a:t>
            </a:r>
            <a:r>
              <a:rPr lang="en-US" b="1" dirty="0">
                <a:latin typeface="Arial Narrow" panose="020B0606020202030204" pitchFamily="34" charset="0"/>
              </a:rPr>
              <a:t>(1 Corinthians 15:1-4)</a:t>
            </a:r>
          </a:p>
          <a:p>
            <a:pPr>
              <a:spcBef>
                <a:spcPts val="0"/>
              </a:spcBef>
            </a:pPr>
            <a:r>
              <a:rPr lang="en-US" b="1" dirty="0">
                <a:latin typeface="Arial Narrow" panose="020B0606020202030204" pitchFamily="34" charset="0"/>
              </a:rPr>
              <a:t>Ascended to God </a:t>
            </a:r>
            <a:r>
              <a:rPr lang="en-US" dirty="0">
                <a:latin typeface="Arial Narrow" panose="020B0606020202030204" pitchFamily="34" charset="0"/>
              </a:rPr>
              <a:t>to rule, on His spiritual throne, over all nations </a:t>
            </a:r>
            <a:r>
              <a:rPr lang="en-US" b="1" dirty="0">
                <a:latin typeface="Arial Narrow" panose="020B0606020202030204" pitchFamily="34" charset="0"/>
              </a:rPr>
              <a:t>(Revelation 1:18; Daniel 7:13-14; Ephesians 1:19-23; cf. Zechariah 6:12-14; Hebrews 9:23-28)</a:t>
            </a:r>
          </a:p>
        </p:txBody>
      </p:sp>
      <p:sp>
        <p:nvSpPr>
          <p:cNvPr id="5" name="Title 1"/>
          <p:cNvSpPr>
            <a:spLocks noGrp="1"/>
          </p:cNvSpPr>
          <p:nvPr>
            <p:ph type="title"/>
          </p:nvPr>
        </p:nvSpPr>
        <p:spPr>
          <a:xfrm>
            <a:off x="457200" y="461418"/>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Birth of the Child</a:t>
            </a:r>
          </a:p>
        </p:txBody>
      </p:sp>
      <p:sp>
        <p:nvSpPr>
          <p:cNvPr id="4" name="Rectangle 3">
            <a:extLst>
              <a:ext uri="{FF2B5EF4-FFF2-40B4-BE49-F238E27FC236}">
                <a16:creationId xmlns:a16="http://schemas.microsoft.com/office/drawing/2014/main" id="{5CC50F7A-D9AD-42CD-B9F1-80C18C2B162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130180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12:6</a:t>
            </a:r>
          </a:p>
        </p:txBody>
      </p:sp>
      <p:pic>
        <p:nvPicPr>
          <p:cNvPr id="4" name="Content Placeholder 3"/>
          <p:cNvPicPr>
            <a:picLocks noChangeAspect="1" noChangeArrowheads="1"/>
          </p:cNvPicPr>
          <p:nvPr/>
        </p:nvPicPr>
        <p:blipFill>
          <a:blip r:embed="rId2"/>
          <a:srcRect/>
          <a:stretch>
            <a:fillRect/>
          </a:stretch>
        </p:blipFill>
        <p:spPr bwMode="auto">
          <a:xfrm>
            <a:off x="1066800" y="1600205"/>
            <a:ext cx="7010400" cy="4525963"/>
          </a:xfrm>
          <a:prstGeom prst="rect">
            <a:avLst/>
          </a:prstGeom>
          <a:noFill/>
          <a:ln w="9525">
            <a:noFill/>
            <a:miter lim="800000"/>
            <a:headEnd/>
            <a:tailEnd/>
          </a:ln>
        </p:spPr>
      </p:pic>
      <p:sp>
        <p:nvSpPr>
          <p:cNvPr id="5" name="TextBox 4"/>
          <p:cNvSpPr txBox="1"/>
          <p:nvPr/>
        </p:nvSpPr>
        <p:spPr>
          <a:xfrm>
            <a:off x="1943492" y="1877226"/>
            <a:ext cx="5181600" cy="3046988"/>
          </a:xfrm>
          <a:prstGeom prst="rect">
            <a:avLst/>
          </a:prstGeom>
          <a:noFill/>
        </p:spPr>
        <p:txBody>
          <a:bodyPr wrap="square" rtlCol="0">
            <a:spAutoFit/>
          </a:bodyPr>
          <a:lstStyle/>
          <a:p>
            <a:pPr algn="ctr"/>
            <a:r>
              <a:rPr lang="en-US" sz="3200" i="1" dirty="0">
                <a:latin typeface="Arial Narrow" panose="020B0606020202030204" pitchFamily="34" charset="0"/>
              </a:rPr>
              <a:t>“</a:t>
            </a:r>
            <a:r>
              <a:rPr lang="en-US" sz="3200" b="1" i="1" dirty="0">
                <a:latin typeface="Arial Narrow" panose="020B0606020202030204" pitchFamily="34" charset="0"/>
              </a:rPr>
              <a:t>And the woman </a:t>
            </a:r>
            <a:r>
              <a:rPr lang="en-US" sz="3200" b="1" i="1" u="sng" dirty="0">
                <a:latin typeface="Arial Narrow" panose="020B0606020202030204" pitchFamily="34" charset="0"/>
              </a:rPr>
              <a:t>fled into the wilderness</a:t>
            </a:r>
            <a:r>
              <a:rPr lang="en-US" sz="3200" b="1" i="1" dirty="0">
                <a:latin typeface="Arial Narrow" panose="020B0606020202030204" pitchFamily="34" charset="0"/>
              </a:rPr>
              <a:t>, where she hath a </a:t>
            </a:r>
            <a:r>
              <a:rPr lang="en-US" sz="3200" b="1" i="1" u="sng" dirty="0">
                <a:latin typeface="Arial Narrow" panose="020B0606020202030204" pitchFamily="34" charset="0"/>
              </a:rPr>
              <a:t>place prepared of God</a:t>
            </a:r>
            <a:r>
              <a:rPr lang="en-US" sz="3200" b="1" i="1" dirty="0">
                <a:latin typeface="Arial Narrow" panose="020B0606020202030204" pitchFamily="34" charset="0"/>
              </a:rPr>
              <a:t>, that there they may nourish her </a:t>
            </a:r>
            <a:r>
              <a:rPr lang="en-US" sz="3200" b="1" i="1" u="sng" dirty="0">
                <a:latin typeface="Arial Narrow" panose="020B0606020202030204" pitchFamily="34" charset="0"/>
              </a:rPr>
              <a:t>a thousand two hundred and threescore days</a:t>
            </a:r>
            <a:r>
              <a:rPr lang="en-US" sz="3200" i="1" dirty="0">
                <a:latin typeface="Arial Narrow" panose="020B0606020202030204" pitchFamily="34" charset="0"/>
              </a:rPr>
              <a:t>.”</a:t>
            </a:r>
          </a:p>
        </p:txBody>
      </p:sp>
      <p:sp>
        <p:nvSpPr>
          <p:cNvPr id="6" name="Rectangle 5">
            <a:extLst>
              <a:ext uri="{FF2B5EF4-FFF2-40B4-BE49-F238E27FC236}">
                <a16:creationId xmlns:a16="http://schemas.microsoft.com/office/drawing/2014/main" id="{A6C66C1B-C3B2-4020-9622-DD1CBE0B94F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
        <p:nvSpPr>
          <p:cNvPr id="3" name="Speech Bubble: Oval 2">
            <a:extLst>
              <a:ext uri="{FF2B5EF4-FFF2-40B4-BE49-F238E27FC236}">
                <a16:creationId xmlns:a16="http://schemas.microsoft.com/office/drawing/2014/main" id="{4D5B2886-86BD-455F-90E4-9470BB698A85}"/>
              </a:ext>
            </a:extLst>
          </p:cNvPr>
          <p:cNvSpPr/>
          <p:nvPr/>
        </p:nvSpPr>
        <p:spPr>
          <a:xfrm>
            <a:off x="19443" y="2922946"/>
            <a:ext cx="2019300" cy="612648"/>
          </a:xfrm>
          <a:prstGeom prst="wedgeEllipseCallout">
            <a:avLst>
              <a:gd name="adj1" fmla="val 106055"/>
              <a:gd name="adj2" fmla="val 516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latin typeface="Calibri"/>
              </a:rPr>
              <a:t>God and the man-child</a:t>
            </a:r>
          </a:p>
        </p:txBody>
      </p:sp>
      <p:sp>
        <p:nvSpPr>
          <p:cNvPr id="7" name="Speech Bubble: Oval 6">
            <a:extLst>
              <a:ext uri="{FF2B5EF4-FFF2-40B4-BE49-F238E27FC236}">
                <a16:creationId xmlns:a16="http://schemas.microsoft.com/office/drawing/2014/main" id="{2774C4C3-1331-4FFC-A2EA-61BE0FF716DC}"/>
              </a:ext>
            </a:extLst>
          </p:cNvPr>
          <p:cNvSpPr/>
          <p:nvPr/>
        </p:nvSpPr>
        <p:spPr>
          <a:xfrm>
            <a:off x="5693791" y="5406927"/>
            <a:ext cx="2437519" cy="1136359"/>
          </a:xfrm>
          <a:prstGeom prst="wedgeEllipseCallout">
            <a:avLst>
              <a:gd name="adj1" fmla="val -45639"/>
              <a:gd name="adj2" fmla="val -1162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latin typeface="Calibri"/>
              </a:rPr>
              <a:t>Revelation 11:3; 12:14; 13:5; </a:t>
            </a:r>
            <a:br>
              <a:rPr lang="en-US" dirty="0">
                <a:solidFill>
                  <a:prstClr val="white"/>
                </a:solidFill>
                <a:latin typeface="Calibri"/>
              </a:rPr>
            </a:br>
            <a:r>
              <a:rPr lang="en-US" dirty="0">
                <a:solidFill>
                  <a:prstClr val="white"/>
                </a:solidFill>
                <a:latin typeface="Calibri"/>
              </a:rPr>
              <a:t>cf. Daniel 7:25</a:t>
            </a:r>
          </a:p>
        </p:txBody>
      </p:sp>
    </p:spTree>
    <p:extLst>
      <p:ext uri="{BB962C8B-B14F-4D97-AF65-F5344CB8AC3E}">
        <p14:creationId xmlns:p14="http://schemas.microsoft.com/office/powerpoint/2010/main" val="243590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290405"/>
          </a:xfrm>
          <a:solidFill>
            <a:schemeClr val="bg1"/>
          </a:solidFill>
          <a:ln w="38100">
            <a:noFill/>
          </a:ln>
        </p:spPr>
        <p:txBody>
          <a:bodyPr>
            <a:spAutoFit/>
          </a:bodyPr>
          <a:lstStyle/>
          <a:p>
            <a:r>
              <a:rPr lang="en-US" dirty="0">
                <a:latin typeface="Arial Narrow" panose="020B0606020202030204" pitchFamily="34" charset="0"/>
              </a:rPr>
              <a:t>This statement is elaborated upon in verses 13-17.</a:t>
            </a:r>
          </a:p>
          <a:p>
            <a:pPr lvl="1"/>
            <a:r>
              <a:rPr lang="en-US" dirty="0">
                <a:latin typeface="Arial Narrow" panose="020B0606020202030204" pitchFamily="34" charset="0"/>
              </a:rPr>
              <a:t>The wilderness does not imply a desert waste, but rather a spiritual refuge specially prepared by God and uninhabited by enemies.</a:t>
            </a:r>
          </a:p>
          <a:p>
            <a:pPr lvl="1"/>
            <a:r>
              <a:rPr lang="en-US" dirty="0">
                <a:latin typeface="Arial Narrow" panose="020B0606020202030204" pitchFamily="34" charset="0"/>
              </a:rPr>
              <a:t>God would not allow the devil to destroy the woman or her seed, thus she would remain in the wilderness 1,260 days during the time of the persecution waged by the beast and false prophet (11:2-3; 13:5).</a:t>
            </a:r>
          </a:p>
          <a:p>
            <a:pPr lvl="1"/>
            <a:r>
              <a:rPr lang="en-US" dirty="0">
                <a:latin typeface="Arial Narrow" panose="020B0606020202030204" pitchFamily="34" charset="0"/>
              </a:rPr>
              <a:t>These things are amplified in 12:14-17.</a:t>
            </a:r>
          </a:p>
        </p:txBody>
      </p:sp>
      <p:sp>
        <p:nvSpPr>
          <p:cNvPr id="5" name="Title 1"/>
          <p:cNvSpPr>
            <a:spLocks noGrp="1"/>
          </p:cNvSpPr>
          <p:nvPr>
            <p:ph type="title"/>
          </p:nvPr>
        </p:nvSpPr>
        <p:spPr>
          <a:xfrm>
            <a:off x="457200" y="461418"/>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Flight of the Woman</a:t>
            </a:r>
          </a:p>
        </p:txBody>
      </p:sp>
      <p:sp>
        <p:nvSpPr>
          <p:cNvPr id="4" name="Rectangle 3">
            <a:extLst>
              <a:ext uri="{FF2B5EF4-FFF2-40B4-BE49-F238E27FC236}">
                <a16:creationId xmlns:a16="http://schemas.microsoft.com/office/drawing/2014/main" id="{A89E1C4E-12B2-4461-9B7B-0C603F79A4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4175503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695" y="1439941"/>
            <a:ext cx="8917757" cy="5124480"/>
          </a:xfrm>
          <a:solidFill>
            <a:schemeClr val="bg1"/>
          </a:solidFill>
          <a:ln w="38100">
            <a:noFill/>
          </a:ln>
        </p:spPr>
        <p:txBody>
          <a:bodyPr wrap="square">
            <a:spAutoFit/>
          </a:bodyPr>
          <a:lstStyle/>
          <a:p>
            <a:pPr>
              <a:spcBef>
                <a:spcPts val="0"/>
              </a:spcBef>
            </a:pPr>
            <a:r>
              <a:rPr lang="en-US" sz="2800" dirty="0">
                <a:latin typeface="Arial Narrow" panose="020B0606020202030204" pitchFamily="34" charset="0"/>
              </a:rPr>
              <a:t>To a </a:t>
            </a:r>
            <a:r>
              <a:rPr lang="en-US" sz="2800" b="1" dirty="0">
                <a:latin typeface="Arial Narrow" panose="020B0606020202030204" pitchFamily="34" charset="0"/>
              </a:rPr>
              <a:t>prepared place</a:t>
            </a:r>
            <a:r>
              <a:rPr lang="en-US" sz="2800" dirty="0">
                <a:latin typeface="Arial Narrow" panose="020B0606020202030204" pitchFamily="34" charset="0"/>
              </a:rPr>
              <a:t>:</a:t>
            </a:r>
          </a:p>
          <a:p>
            <a:pPr lvl="1">
              <a:spcBef>
                <a:spcPts val="0"/>
              </a:spcBef>
            </a:pPr>
            <a:r>
              <a:rPr lang="en-US" sz="2300" dirty="0">
                <a:latin typeface="Arial Narrow" panose="020B0606020202030204" pitchFamily="34" charset="0"/>
              </a:rPr>
              <a:t>Church protected for an </a:t>
            </a:r>
            <a:r>
              <a:rPr lang="en-US" sz="2300" b="1" dirty="0">
                <a:latin typeface="Arial Narrow" panose="020B0606020202030204" pitchFamily="34" charset="0"/>
              </a:rPr>
              <a:t>indefinite period of time </a:t>
            </a:r>
            <a:r>
              <a:rPr lang="en-US" sz="2300" dirty="0">
                <a:latin typeface="Arial Narrow" panose="020B0606020202030204" pitchFamily="34" charset="0"/>
              </a:rPr>
              <a:t>as God’s enemies wage war against her</a:t>
            </a:r>
          </a:p>
          <a:p>
            <a:pPr lvl="1">
              <a:spcBef>
                <a:spcPts val="0"/>
              </a:spcBef>
            </a:pPr>
            <a:r>
              <a:rPr lang="en-US" sz="2300" b="1" dirty="0">
                <a:latin typeface="Arial Narrow" panose="020B0606020202030204" pitchFamily="34" charset="0"/>
              </a:rPr>
              <a:t>1,260 Days </a:t>
            </a:r>
            <a:r>
              <a:rPr lang="en-US" sz="2300" dirty="0">
                <a:latin typeface="Arial Narrow" panose="020B0606020202030204" pitchFamily="34" charset="0"/>
              </a:rPr>
              <a:t>– Witness to prophesy (</a:t>
            </a:r>
            <a:r>
              <a:rPr lang="en-US" sz="2300" b="1" dirty="0">
                <a:latin typeface="Arial Narrow" panose="020B0606020202030204" pitchFamily="34" charset="0"/>
              </a:rPr>
              <a:t>11:3</a:t>
            </a:r>
            <a:r>
              <a:rPr lang="en-US" sz="2300" dirty="0">
                <a:latin typeface="Arial Narrow" panose="020B0606020202030204" pitchFamily="34" charset="0"/>
              </a:rPr>
              <a:t>). Woman fled into the wilderness (</a:t>
            </a:r>
            <a:r>
              <a:rPr lang="en-US" sz="2300" b="1" dirty="0">
                <a:latin typeface="Arial Narrow" panose="020B0606020202030204" pitchFamily="34" charset="0"/>
              </a:rPr>
              <a:t>12:6</a:t>
            </a:r>
            <a:r>
              <a:rPr lang="en-US" sz="2300" dirty="0">
                <a:latin typeface="Arial Narrow" panose="020B0606020202030204" pitchFamily="34" charset="0"/>
              </a:rPr>
              <a:t>)</a:t>
            </a:r>
          </a:p>
          <a:p>
            <a:pPr lvl="1">
              <a:spcBef>
                <a:spcPts val="0"/>
              </a:spcBef>
            </a:pPr>
            <a:r>
              <a:rPr lang="en-US" sz="2300" b="1" dirty="0">
                <a:latin typeface="Arial Narrow" panose="020B0606020202030204" pitchFamily="34" charset="0"/>
              </a:rPr>
              <a:t>42 months </a:t>
            </a:r>
            <a:r>
              <a:rPr lang="en-US" sz="2300" dirty="0">
                <a:latin typeface="Arial Narrow" panose="020B0606020202030204" pitchFamily="34" charset="0"/>
              </a:rPr>
              <a:t>– Beast given power (</a:t>
            </a:r>
            <a:r>
              <a:rPr lang="en-US" sz="2300" b="1" dirty="0">
                <a:latin typeface="Arial Narrow" panose="020B0606020202030204" pitchFamily="34" charset="0"/>
              </a:rPr>
              <a:t>13:5</a:t>
            </a:r>
            <a:r>
              <a:rPr lang="en-US" sz="2300" dirty="0">
                <a:latin typeface="Arial Narrow" panose="020B0606020202030204" pitchFamily="34" charset="0"/>
              </a:rPr>
              <a:t>). Holy city trodden underfoot (</a:t>
            </a:r>
            <a:r>
              <a:rPr lang="en-US" sz="2300" b="1" dirty="0">
                <a:latin typeface="Arial Narrow" panose="020B0606020202030204" pitchFamily="34" charset="0"/>
              </a:rPr>
              <a:t>11:2</a:t>
            </a:r>
            <a:r>
              <a:rPr lang="en-US" sz="2300" dirty="0">
                <a:latin typeface="Arial Narrow" panose="020B0606020202030204" pitchFamily="34" charset="0"/>
              </a:rPr>
              <a:t>)</a:t>
            </a:r>
          </a:p>
          <a:p>
            <a:pPr lvl="1">
              <a:spcBef>
                <a:spcPts val="0"/>
              </a:spcBef>
            </a:pPr>
            <a:r>
              <a:rPr lang="en-US" sz="2300" b="1" dirty="0">
                <a:latin typeface="Arial Narrow" panose="020B0606020202030204" pitchFamily="34" charset="0"/>
              </a:rPr>
              <a:t>3½years</a:t>
            </a:r>
            <a:r>
              <a:rPr lang="en-US" sz="2300" dirty="0">
                <a:latin typeface="Arial Narrow" panose="020B0606020202030204" pitchFamily="34" charset="0"/>
              </a:rPr>
              <a:t> – Time, times, and half a time. Saints are persecuted (</a:t>
            </a:r>
            <a:r>
              <a:rPr lang="en-US" sz="2300" b="1" dirty="0">
                <a:latin typeface="Arial Narrow" panose="020B0606020202030204" pitchFamily="34" charset="0"/>
              </a:rPr>
              <a:t>Daniel 7:25</a:t>
            </a:r>
            <a:r>
              <a:rPr lang="en-US" sz="2300" dirty="0">
                <a:latin typeface="Arial Narrow" panose="020B0606020202030204" pitchFamily="34" charset="0"/>
              </a:rPr>
              <a:t>). Woman is nourished (</a:t>
            </a:r>
            <a:r>
              <a:rPr lang="en-US" sz="2300" b="1" dirty="0">
                <a:latin typeface="Arial Narrow" panose="020B0606020202030204" pitchFamily="34" charset="0"/>
              </a:rPr>
              <a:t>12:6, 14</a:t>
            </a:r>
            <a:r>
              <a:rPr lang="en-US" sz="2300" dirty="0">
                <a:latin typeface="Arial Narrow" panose="020B0606020202030204" pitchFamily="34" charset="0"/>
              </a:rPr>
              <a:t>).</a:t>
            </a:r>
          </a:p>
          <a:p>
            <a:pPr lvl="1">
              <a:spcBef>
                <a:spcPts val="0"/>
              </a:spcBef>
            </a:pPr>
            <a:r>
              <a:rPr lang="en-US" sz="2300" dirty="0">
                <a:latin typeface="Arial Narrow" panose="020B0606020202030204" pitchFamily="34" charset="0"/>
              </a:rPr>
              <a:t>All these times show an </a:t>
            </a:r>
            <a:r>
              <a:rPr lang="en-US" sz="2300" b="1" dirty="0">
                <a:latin typeface="Arial Narrow" panose="020B0606020202030204" pitchFamily="34" charset="0"/>
              </a:rPr>
              <a:t>incomplete, </a:t>
            </a:r>
            <a:r>
              <a:rPr lang="en-US" sz="2300" dirty="0">
                <a:latin typeface="Arial Narrow" panose="020B0606020202030204" pitchFamily="34" charset="0"/>
              </a:rPr>
              <a:t>temporal period during which persecution will have to be endured! God will not permit it to continue indefinitely!</a:t>
            </a:r>
          </a:p>
          <a:p>
            <a:pPr lvl="1">
              <a:spcBef>
                <a:spcPts val="0"/>
              </a:spcBef>
            </a:pPr>
            <a:r>
              <a:rPr lang="en-US" sz="2300" dirty="0">
                <a:latin typeface="Arial Narrow" panose="020B0606020202030204" pitchFamily="34" charset="0"/>
              </a:rPr>
              <a:t>War waged by the </a:t>
            </a:r>
            <a:r>
              <a:rPr lang="en-US" sz="2300" i="1" dirty="0">
                <a:latin typeface="Arial Narrow" panose="020B0606020202030204" pitchFamily="34" charset="0"/>
              </a:rPr>
              <a:t>beast and the false prophet</a:t>
            </a:r>
          </a:p>
          <a:p>
            <a:pPr lvl="1">
              <a:spcBef>
                <a:spcPts val="0"/>
              </a:spcBef>
            </a:pPr>
            <a:r>
              <a:rPr lang="en-US" sz="2300" dirty="0">
                <a:latin typeface="Arial Narrow" panose="020B0606020202030204" pitchFamily="34" charset="0"/>
              </a:rPr>
              <a:t>Church existed in a world of sin and persecution, but was </a:t>
            </a:r>
            <a:r>
              <a:rPr lang="en-US" sz="2300" b="1" dirty="0">
                <a:latin typeface="Arial Narrow" panose="020B0606020202030204" pitchFamily="34" charset="0"/>
              </a:rPr>
              <a:t>protected by God’s promise</a:t>
            </a:r>
            <a:r>
              <a:rPr lang="en-US" sz="2300" dirty="0">
                <a:latin typeface="Arial Narrow" panose="020B0606020202030204" pitchFamily="34" charset="0"/>
              </a:rPr>
              <a:t>!</a:t>
            </a:r>
          </a:p>
        </p:txBody>
      </p:sp>
      <p:sp>
        <p:nvSpPr>
          <p:cNvPr id="5" name="Title 1"/>
          <p:cNvSpPr>
            <a:spLocks noGrp="1"/>
          </p:cNvSpPr>
          <p:nvPr>
            <p:ph type="title"/>
          </p:nvPr>
        </p:nvSpPr>
        <p:spPr>
          <a:xfrm>
            <a:off x="457200" y="461418"/>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Flight of the Woman</a:t>
            </a:r>
          </a:p>
        </p:txBody>
      </p:sp>
      <p:sp>
        <p:nvSpPr>
          <p:cNvPr id="4" name="Rectangle 3">
            <a:extLst>
              <a:ext uri="{FF2B5EF4-FFF2-40B4-BE49-F238E27FC236}">
                <a16:creationId xmlns:a16="http://schemas.microsoft.com/office/drawing/2014/main" id="{A89E1C4E-12B2-4461-9B7B-0C603F79A4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10131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549" y="1298539"/>
            <a:ext cx="8870622" cy="5478423"/>
          </a:xfrm>
          <a:solidFill>
            <a:schemeClr val="bg1"/>
          </a:solidFill>
          <a:ln w="38100">
            <a:noFill/>
          </a:ln>
        </p:spPr>
        <p:txBody>
          <a:bodyPr wrap="square">
            <a:spAutoFit/>
          </a:bodyPr>
          <a:lstStyle/>
          <a:p>
            <a:pPr>
              <a:spcBef>
                <a:spcPts val="0"/>
              </a:spcBef>
            </a:pPr>
            <a:r>
              <a:rPr lang="en-US" sz="3000" b="1" dirty="0">
                <a:latin typeface="Arial" panose="020B0604020202020204" pitchFamily="34" charset="0"/>
                <a:cs typeface="Arial" panose="020B0604020202020204" pitchFamily="34" charset="0"/>
              </a:rPr>
              <a:t>What Promise?</a:t>
            </a:r>
          </a:p>
          <a:p>
            <a:pPr>
              <a:spcBef>
                <a:spcPts val="0"/>
              </a:spcBef>
            </a:pPr>
            <a:r>
              <a:rPr lang="en-US" sz="3000" dirty="0">
                <a:latin typeface="Arial" panose="020B0604020202020204" pitchFamily="34" charset="0"/>
                <a:cs typeface="Arial" panose="020B0604020202020204" pitchFamily="34" charset="0"/>
              </a:rPr>
              <a:t>“Daniel … also foretold how God’s kingdom would be opposed by this fourth empire </a:t>
            </a:r>
            <a:br>
              <a:rPr lang="en-US" sz="3000" dirty="0">
                <a:latin typeface="Arial" panose="020B0604020202020204" pitchFamily="34" charset="0"/>
                <a:cs typeface="Arial" panose="020B0604020202020204" pitchFamily="34" charset="0"/>
              </a:rPr>
            </a:br>
            <a:r>
              <a:rPr lang="en-US" sz="3000" dirty="0">
                <a:latin typeface="Arial" panose="020B0604020202020204" pitchFamily="34" charset="0"/>
                <a:cs typeface="Arial" panose="020B0604020202020204" pitchFamily="34" charset="0"/>
              </a:rPr>
              <a:t>(Daniel 7:15-28).</a:t>
            </a:r>
          </a:p>
          <a:p>
            <a:pPr>
              <a:spcBef>
                <a:spcPts val="0"/>
              </a:spcBef>
            </a:pPr>
            <a:r>
              <a:rPr lang="en-US" sz="3000" dirty="0">
                <a:latin typeface="Arial" panose="020B0604020202020204" pitchFamily="34" charset="0"/>
                <a:cs typeface="Arial" panose="020B0604020202020204" pitchFamily="34" charset="0"/>
              </a:rPr>
              <a:t>“The Roman Empire, led by wicked rulers both in Rome and the chief provinces, would make war with the saints, but it would not prevail.</a:t>
            </a:r>
          </a:p>
          <a:p>
            <a:pPr>
              <a:spcBef>
                <a:spcPts val="0"/>
              </a:spcBef>
            </a:pPr>
            <a:r>
              <a:rPr lang="en-US" sz="3000" dirty="0">
                <a:latin typeface="Arial" panose="020B0604020202020204" pitchFamily="34" charset="0"/>
                <a:cs typeface="Arial" panose="020B0604020202020204" pitchFamily="34" charset="0"/>
              </a:rPr>
              <a:t>“Instead, ‘the saints of the Most High shall take the kingdom, and possess the kingdom for ever, even for ever and ever.’ (Daniel 7:18; cf. Daniel 7:22-27).”</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(Robert Harkrider, </a:t>
            </a:r>
            <a:r>
              <a:rPr lang="en-US" sz="2000" i="1" dirty="0">
                <a:latin typeface="Arial" panose="020B0604020202020204" pitchFamily="34" charset="0"/>
                <a:cs typeface="Arial" panose="020B0604020202020204" pitchFamily="34" charset="0"/>
              </a:rPr>
              <a:t>Revelation</a:t>
            </a:r>
            <a:r>
              <a:rPr lang="en-US" sz="2000" dirty="0">
                <a:latin typeface="Arial" panose="020B0604020202020204" pitchFamily="34" charset="0"/>
                <a:cs typeface="Arial" panose="020B0604020202020204" pitchFamily="34" charset="0"/>
              </a:rPr>
              <a:t>, Truth Commentaries, Page 190)</a:t>
            </a:r>
          </a:p>
        </p:txBody>
      </p:sp>
      <p:sp>
        <p:nvSpPr>
          <p:cNvPr id="5" name="Title 1"/>
          <p:cNvSpPr>
            <a:spLocks noGrp="1"/>
          </p:cNvSpPr>
          <p:nvPr>
            <p:ph type="title"/>
          </p:nvPr>
        </p:nvSpPr>
        <p:spPr>
          <a:xfrm>
            <a:off x="457200" y="461418"/>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Flight of the Woman</a:t>
            </a:r>
          </a:p>
        </p:txBody>
      </p:sp>
      <p:sp>
        <p:nvSpPr>
          <p:cNvPr id="4" name="Rectangle 3">
            <a:extLst>
              <a:ext uri="{FF2B5EF4-FFF2-40B4-BE49-F238E27FC236}">
                <a16:creationId xmlns:a16="http://schemas.microsoft.com/office/drawing/2014/main" id="{A89E1C4E-12B2-4461-9B7B-0C603F79A4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348062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131974" y="637158"/>
            <a:ext cx="8889477" cy="5783635"/>
          </a:xfrm>
          <a:solidFill>
            <a:schemeClr val="bg1"/>
          </a:solidFill>
          <a:ln w="38100">
            <a:noFill/>
          </a:ln>
        </p:spPr>
        <p:txBody>
          <a:bodyPr wrap="square">
            <a:spAutoFit/>
          </a:bodyPr>
          <a:lstStyle/>
          <a:p>
            <a:r>
              <a:rPr lang="en-US" sz="2700" b="1" dirty="0">
                <a:latin typeface="Arial" panose="020B0604020202020204" pitchFamily="34" charset="0"/>
                <a:cs typeface="Arial" panose="020B0604020202020204" pitchFamily="34" charset="0"/>
              </a:rPr>
              <a:t>Compare the figures pictured in Daniel 7 and those found in John’s Revelation.</a:t>
            </a:r>
          </a:p>
          <a:p>
            <a:pPr marL="461963" indent="-461963">
              <a:lnSpc>
                <a:spcPct val="107000"/>
              </a:lnSpc>
              <a:spcBef>
                <a:spcPts val="0"/>
              </a:spcBef>
              <a:buNone/>
            </a:pPr>
            <a:r>
              <a:rPr lang="en-US" sz="2700" dirty="0">
                <a:latin typeface="TimesNewRomanPS-ItalicMT"/>
                <a:ea typeface="Calibri" panose="020F0502020204030204" pitchFamily="34" charset="0"/>
                <a:cs typeface="TimesNewRomanPS-ItalicMT"/>
              </a:rPr>
              <a:t>“</a:t>
            </a:r>
            <a:r>
              <a:rPr lang="en-US" sz="2700" i="1" dirty="0">
                <a:latin typeface="TimesNewRomanPS-ItalicMT"/>
                <a:ea typeface="Calibri" panose="020F0502020204030204" pitchFamily="34" charset="0"/>
                <a:cs typeface="TimesNewRomanPS-ItalicMT"/>
              </a:rPr>
              <a:t>(1) Much of the same symbolism is employed to describe both empires. </a:t>
            </a:r>
            <a:r>
              <a:rPr lang="en-US" sz="2700" dirty="0">
                <a:latin typeface="TimesNewRomanPSMT"/>
                <a:ea typeface="Calibri" panose="020F0502020204030204" pitchFamily="34" charset="0"/>
                <a:cs typeface="TimesNewRomanPSMT"/>
              </a:rPr>
              <a:t>The term “beast” is used for the empire and its leader in both works (cf. Daniel 7:7, 11, 19, 23; Revelation 13:1-2, etc.; 17:3, etc.).</a:t>
            </a: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461963" indent="-461963">
              <a:lnSpc>
                <a:spcPct val="107000"/>
              </a:lnSpc>
              <a:spcBef>
                <a:spcPts val="0"/>
              </a:spcBef>
              <a:buNone/>
            </a:pPr>
            <a:r>
              <a:rPr lang="en-US" sz="2700" dirty="0">
                <a:latin typeface="TimesNewRomanPS-ItalicMT"/>
                <a:ea typeface="Calibri" panose="020F0502020204030204" pitchFamily="34" charset="0"/>
                <a:cs typeface="TimesNewRomanPS-ItalicMT"/>
              </a:rPr>
              <a:t>“</a:t>
            </a:r>
            <a:r>
              <a:rPr lang="en-US" sz="2700" i="1" dirty="0">
                <a:latin typeface="TimesNewRomanPS-ItalicMT"/>
                <a:ea typeface="Calibri" panose="020F0502020204030204" pitchFamily="34" charset="0"/>
                <a:cs typeface="TimesNewRomanPS-ItalicMT"/>
              </a:rPr>
              <a:t>(2) Both kingdoms are opposed to God, and their leader blasphemes his name. </a:t>
            </a:r>
            <a:r>
              <a:rPr lang="en-US" sz="2700" dirty="0">
                <a:latin typeface="TimesNewRomanPSMT"/>
                <a:ea typeface="Calibri" panose="020F0502020204030204" pitchFamily="34" charset="0"/>
                <a:cs typeface="TimesNewRomanPSMT"/>
              </a:rPr>
              <a:t>This applies in both Daniel and in the Revelation equally (cf. Daniel 7:25; Revelation 13:1, 5-6).</a:t>
            </a: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461963" indent="-461963">
              <a:lnSpc>
                <a:spcPct val="107000"/>
              </a:lnSpc>
              <a:spcBef>
                <a:spcPts val="0"/>
              </a:spcBef>
              <a:buNone/>
            </a:pPr>
            <a:r>
              <a:rPr lang="en-US" sz="2700" dirty="0">
                <a:latin typeface="TimesNewRomanPS-ItalicMT"/>
                <a:ea typeface="Calibri" panose="020F0502020204030204" pitchFamily="34" charset="0"/>
                <a:cs typeface="TimesNewRomanPS-ItalicMT"/>
              </a:rPr>
              <a:t>“</a:t>
            </a:r>
            <a:r>
              <a:rPr lang="en-US" sz="2700" i="1" dirty="0">
                <a:latin typeface="TimesNewRomanPS-ItalicMT"/>
                <a:ea typeface="Calibri" panose="020F0502020204030204" pitchFamily="34" charset="0"/>
                <a:cs typeface="TimesNewRomanPS-ItalicMT"/>
              </a:rPr>
              <a:t>(3) Both beasts are said to have ten horns. </a:t>
            </a:r>
            <a:r>
              <a:rPr lang="en-US" sz="2700" dirty="0">
                <a:latin typeface="TimesNewRomanPSMT"/>
                <a:ea typeface="Calibri" panose="020F0502020204030204" pitchFamily="34" charset="0"/>
                <a:cs typeface="TimesNewRomanPSMT"/>
              </a:rPr>
              <a:t>Again, these exact characterizations of the beasts appear in almost the identical words in Daniel’s vision and in the visions of John (cf. Daniel 7:7, 20, 24; Revelation 13:1; 17:3, 12, 16).</a:t>
            </a:r>
            <a:endParaRPr lang="en-US" sz="270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8D6683F-42DA-4EFB-946F-B0B8CF0D321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85440992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1342</Words>
  <Application>Microsoft Office PowerPoint</Application>
  <PresentationFormat>On-screen Show (4:3)</PresentationFormat>
  <Paragraphs>80</Paragraphs>
  <Slides>14</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14</vt:i4>
      </vt:variant>
    </vt:vector>
  </HeadingPairs>
  <TitlesOfParts>
    <vt:vector size="24" baseType="lpstr">
      <vt:lpstr>Arial</vt:lpstr>
      <vt:lpstr>Arial Narrow</vt:lpstr>
      <vt:lpstr>Calibri</vt:lpstr>
      <vt:lpstr>Corbel</vt:lpstr>
      <vt:lpstr>Times New Roman</vt:lpstr>
      <vt:lpstr>TimesNewRomanPS-ItalicMT</vt:lpstr>
      <vt:lpstr>TimesNewRomanPSMT</vt:lpstr>
      <vt:lpstr>1_Office Theme</vt:lpstr>
      <vt:lpstr>2_Office Theme</vt:lpstr>
      <vt:lpstr>1_Depth</vt:lpstr>
      <vt:lpstr>A Study Of  The Book Of Revelation</vt:lpstr>
      <vt:lpstr>Revelation 12:5</vt:lpstr>
      <vt:lpstr>Birth of the Child</vt:lpstr>
      <vt:lpstr>Birth of the Child</vt:lpstr>
      <vt:lpstr>Revelation 12:6</vt:lpstr>
      <vt:lpstr>Flight of the Woman</vt:lpstr>
      <vt:lpstr>Flight of the Woman</vt:lpstr>
      <vt:lpstr>Flight of the Woman</vt:lpstr>
      <vt:lpstr>PowerPoint Presentation</vt:lpstr>
      <vt:lpstr>PowerPoint Presentation</vt:lpstr>
      <vt:lpstr>PowerPoint Presentation</vt:lpstr>
      <vt:lpstr>PowerPoint Presentation</vt:lpstr>
      <vt:lpstr>Flight of the Woman</vt:lpstr>
      <vt:lpstr>Flight of the Woman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19</cp:revision>
  <cp:lastPrinted>2021-01-19T03:06:03Z</cp:lastPrinted>
  <dcterms:created xsi:type="dcterms:W3CDTF">2021-01-18T00:40:52Z</dcterms:created>
  <dcterms:modified xsi:type="dcterms:W3CDTF">2021-01-19T03:10:33Z</dcterms:modified>
</cp:coreProperties>
</file>